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6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0c22a1e46103c3b2085e6#tid=68f8d28fdb44a8000985e0a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LK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7" Type="http://schemas.openxmlformats.org/officeDocument/2006/relationships/slideLayout" Target="../slideLayouts/slideLayout9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7" Type="http://schemas.openxmlformats.org/officeDocument/2006/relationships/slideLayout" Target="../slideLayouts/slideLayout9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AS.12_1#fd37c3b5a?htil=3&amp;vop=1&amp;vop=1&amp;pid=1de8d590c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98285" y="845820"/>
            <a:ext cx="3339465" cy="1416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S.12_2#fd37c3b5a?htil=3&amp;vop=1&amp;vop=1&amp;pid=1de8d590c&amp;color=0,0,0&amp;vtp=1&amp;bt=1&amp;bbb=1&amp;hb=1&amp;hs=1"/>
              <p:cNvSpPr/>
              <p:nvPr/>
            </p:nvSpPr>
            <p:spPr>
              <a:xfrm>
                <a:off x="719836" y="537660"/>
                <a:ext cx="8330184" cy="101587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设入射角为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𝑖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,折射角为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,如图所示,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由几何关系可知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𝑖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3" name="QO_4_AS.12_2#fd37c3b5a?htil=3&amp;vop=1&amp;vop=1&amp;pid=1de8d590c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836" y="537660"/>
                <a:ext cx="8330184" cy="1015873"/>
              </a:xfrm>
              <a:prstGeom prst="rect">
                <a:avLst/>
              </a:prstGeom>
              <a:blipFill rotWithShape="1">
                <a:blip r:embed="rId2"/>
                <a:stretch>
                  <a:fillRect l="-5" t="-44" b="-24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S.12_2#fd37c3b5a?htil=3&amp;vop=1&amp;vop=1&amp;pid=1de8d590c&amp;color=0,0,0&amp;vtp=1&amp;bt=1&amp;bbb=1&amp;hb=1&amp;hs=1"/>
              <p:cNvSpPr/>
              <p:nvPr/>
            </p:nvSpPr>
            <p:spPr>
              <a:xfrm>
                <a:off x="722533" y="1553533"/>
                <a:ext cx="10752014" cy="355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根据光的折射定律有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𝑖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光子的动量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𝛾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进入玻璃球的光的偏折角为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𝑖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,离开玻璃球时,光的偏折角同样为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𝑖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,整个过程光偏折了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𝑖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,通过玻璃球时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,光子的动量变化量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𝑖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整理得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𝛾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𝑐𝑛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6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光子穿过玻璃球的时间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</m:den>
                        </m:f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𝑅</m:t>
                                </m:r>
                              </m:e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zh-CN" sz="20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𝐿</m:t>
                                </m:r>
                              </m:e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4" name="QO_4_AS.12_2#fd37c3b5a?htil=3&amp;vop=1&amp;vop=1&amp;pid=1de8d590c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533" y="1553533"/>
                <a:ext cx="10752014" cy="3556000"/>
              </a:xfrm>
              <a:prstGeom prst="rect">
                <a:avLst/>
              </a:prstGeom>
              <a:blipFill rotWithShape="1">
                <a:blip r:embed="rId3"/>
                <a:stretch>
                  <a:fillRect l="-5" t="-9" r="1" b="-141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AS.12_2#fd37c3b5a?htil=3&amp;vop=1&amp;vop=1&amp;pid=1de8d590c&amp;color=0,0,0&amp;vtp=1&amp;bt=1&amp;bbb=1&amp;hb=1&amp;hs=1"/>
              <p:cNvSpPr/>
              <p:nvPr/>
            </p:nvSpPr>
            <p:spPr>
              <a:xfrm>
                <a:off x="719993" y="5109660"/>
                <a:ext cx="1075201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根据动量定理可知玻璃球对光子的平均作用力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7200"/>
                  </a:lnSpc>
                </a:pP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ℎ𝐿</m:t>
                        </m:r>
                        <m:sSub>
                          <m:sSubPr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𝛾</m:t>
                        </m:r>
                      </m:num>
                      <m:den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sSup>
                          <m:sSupPr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22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2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𝑅</m:t>
                                </m:r>
                              </m:e>
                              <m:sup>
                                <m:r>
                                  <a:rPr lang="en-US" altLang="zh-CN" sz="22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altLang="zh-CN" sz="22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2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𝐿</m:t>
                                </m:r>
                              </m:e>
                              <m:sup>
                                <m:r>
                                  <a:rPr lang="en-US" altLang="zh-CN" sz="22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22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2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22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22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2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𝑅</m:t>
                                </m:r>
                              </m:e>
                              <m:sup>
                                <m:r>
                                  <a:rPr lang="en-US" altLang="zh-CN" sz="22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22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zh-CN" sz="22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2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zh-CN" sz="22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altLang="zh-CN" sz="22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22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2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𝐿</m:t>
                                </m:r>
                              </m:e>
                              <m:sup>
                                <m:r>
                                  <a:rPr lang="en-US" altLang="zh-CN" sz="22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O_4_AS.12_2#fd37c3b5a?htil=3&amp;vop=1&amp;vop=1&amp;pid=1de8d590c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3" y="5109660"/>
                <a:ext cx="10752014" cy="1371600"/>
              </a:xfrm>
              <a:prstGeom prst="rect">
                <a:avLst/>
              </a:prstGeom>
              <a:blipFill rotWithShape="1">
                <a:blip r:embed="rId4"/>
                <a:stretch>
                  <a:fillRect l="-5" t="-33" r="1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3_1#a3ecebe49?htil=4&amp;vop=1&amp;pid=1de8d590c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98138" y="1054296"/>
            <a:ext cx="2313432" cy="270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13_2#a3ecebe49?htil=4&amp;vop=1&amp;pid=1de8d590c&amp;color=0,0,0&amp;vtp=1&amp;bt=1&amp;bbb=1&amp;hb=1&amp;hs=1"/>
              <p:cNvSpPr/>
              <p:nvPr/>
            </p:nvSpPr>
            <p:spPr>
              <a:xfrm>
                <a:off x="722376" y="972000"/>
                <a:ext cx="8302752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【模型构建，科学推理】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[山东名校联盟2025高二下联考]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2025年3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月15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，航天科技集团研制的可重复使用运载火箭二子级动力系统试车成功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体火箭发动机的液氧贮箱工作原理如图所示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，贮箱内存储液氧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，且与高压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气瓶通过气泵相连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.贮箱的最佳工作气压为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.当发动机工作时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，随着液氧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消耗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，高压气瓶需持续向贮箱充入氦气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，使贮箱内气体压强保持在最佳工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作气压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.贮箱容积为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，试车前加入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的液氧，剩余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为真空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.某次实验过程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4_BD.13_2#a3ecebe49?htil=4&amp;vop=1&amp;pid=1de8d590c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8302752" cy="2755900"/>
              </a:xfrm>
              <a:prstGeom prst="rect">
                <a:avLst/>
              </a:prstGeom>
              <a:blipFill rotWithShape="1">
                <a:blip r:embed="rId2"/>
                <a:stretch>
                  <a:fillRect l="-5" t="-16" r="-789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13_2#a3ecebe49?htil=4&amp;vop=1&amp;pid=1de8d590c&amp;color=0,0,0&amp;vtp=1&amp;bt=1&amp;bbb=1&amp;hb=1&amp;hs=1"/>
              <p:cNvSpPr/>
              <p:nvPr/>
            </p:nvSpPr>
            <p:spPr>
              <a:xfrm>
                <a:off x="722376" y="3738504"/>
                <a:ext cx="1075201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，在贮箱内液氧还剩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时，气泵发生故障，无法向贮箱注入氦气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.此后发动机继续在非正常工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况下工作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，直到贮箱内气压降为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，发动机被迫关机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.整个系统的工作温度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准状态下气体的压强为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、温度为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4_BD.13_2#a3ecebe49?htil=4&amp;vop=1&amp;pid=1de8d590c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38504"/>
                <a:ext cx="10752014" cy="1326134"/>
              </a:xfrm>
              <a:prstGeom prst="rect">
                <a:avLst/>
              </a:prstGeom>
              <a:blipFill rotWithShape="1">
                <a:blip r:embed="rId3"/>
                <a:stretch>
                  <a:fillRect l="-4" t="-20" r="-945" b="-3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4_1#d495edc5b?vop=1&amp;pid=a3ecebe49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（1）试车前，求需向贮箱充入标准状态下氦气的体积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4_1#d495edc5b?vop=1&amp;pid=a3ecebe4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5_1#d495edc5b?vop=1&amp;vop=1&amp;pid=a3ecebe49&amp;color=0,0,0&amp;vtp=1&amp;bbb=1"/>
              <p:cNvSpPr/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𝟗𝟏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𝟑𝟎</m:t>
                        </m:r>
                      </m:den>
                    </m:f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𝑽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15_1#d495edc5b?vop=1&amp;vop=1&amp;pid=a3ecebe4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6_1#d495edc5b?vop=1&amp;vop=1&amp;pid=a3ecebe49&amp;color=0,0,0&amp;vtp=1&amp;bbb=1"/>
              <p:cNvSpPr/>
              <p:nvPr/>
            </p:nvSpPr>
            <p:spPr>
              <a:xfrm>
                <a:off x="722376" y="1996064"/>
                <a:ext cx="10753344" cy="2070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对需要充入的氦气,充入前，温度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充入后的温度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根据理想气体状态方程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16_1#d495edc5b?vop=1&amp;vop=1&amp;pid=a3ecebe4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6064"/>
                <a:ext cx="10753344" cy="2070100"/>
              </a:xfrm>
              <a:prstGeom prst="rect">
                <a:avLst/>
              </a:prstGeom>
              <a:blipFill rotWithShape="1">
                <a:blip r:embed="rId3"/>
                <a:stretch>
                  <a:fillRect l="-4" t="-13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7_1#3ac3de03b?vop=1&amp;pid=a3ecebe49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（2）求发动机关机时剩余液氧的体积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7_1#3ac3de03b?vop=1&amp;pid=a3ecebe4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8_1#3ac3de03b?vop=1&amp;vop=1&amp;pid=a3ecebe49&amp;color=0,0,0&amp;vtp=1&amp;bbb=1"/>
              <p:cNvSpPr/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𝟔</m:t>
                        </m:r>
                      </m:den>
                    </m:f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𝑽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18_1#3ac3de03b?vop=1&amp;vop=1&amp;pid=a3ecebe4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9_1#3ac3de03b?vop=1&amp;vop=1&amp;pid=a3ecebe49&amp;color=0,0,0&amp;vtp=1&amp;bbb=1&amp;hb=1"/>
              <p:cNvSpPr/>
              <p:nvPr/>
            </p:nvSpPr>
            <p:spPr>
              <a:xfrm>
                <a:off x="722376" y="1996064"/>
                <a:ext cx="10753344" cy="1066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气泵发生故障,无法向贮箱注入氦气后,对贮箱内的氦气,压强由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降为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,体积由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变为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,根据玻意耳定律,有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19_1#3ac3de03b?vop=1&amp;vop=1&amp;pid=a3ecebe4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6064"/>
                <a:ext cx="10753344" cy="1066800"/>
              </a:xfrm>
              <a:prstGeom prst="rect">
                <a:avLst/>
              </a:prstGeom>
              <a:blipFill rotWithShape="1">
                <a:blip r:embed="rId3"/>
                <a:stretch>
                  <a:fillRect l="-4" t="-24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20_1#31d7821de?vop=1&amp;pid=a3ecebe49&amp;color=0,0,0&amp;vtp=1&amp;bbb=1"/>
              <p:cNvSpPr/>
              <p:nvPr/>
            </p:nvSpPr>
            <p:spPr>
              <a:xfrm>
                <a:off x="722376" y="3073278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（3）为了重启发动机，需向贮箱加入氦气，求加入的标准状态下氦气的体积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5_BD.20_1#31d7821de?vop=1&amp;pid=a3ecebe4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073278"/>
                <a:ext cx="10753344" cy="408559"/>
              </a:xfrm>
              <a:prstGeom prst="rect">
                <a:avLst/>
              </a:prstGeom>
              <a:blipFill rotWithShape="1">
                <a:blip r:embed="rId4"/>
                <a:stretch>
                  <a:fillRect l="-4" t="-126" b="-117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21_1#31d7821de?vop=1&amp;vop=1&amp;pid=a3ecebe49&amp;color=0,0,0&amp;vtp=1&amp;bbb=1"/>
              <p:cNvSpPr/>
              <p:nvPr/>
            </p:nvSpPr>
            <p:spPr>
              <a:xfrm>
                <a:off x="722376" y="3492379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𝟗𝟏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𝟏𝟖</m:t>
                        </m:r>
                      </m:den>
                    </m:f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𝑽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5_AN.21_1#31d7821de?vop=1&amp;vop=1&amp;pid=a3ecebe4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492379"/>
                <a:ext cx="10753344" cy="605409"/>
              </a:xfrm>
              <a:prstGeom prst="rect">
                <a:avLst/>
              </a:prstGeom>
              <a:blipFill rotWithShape="1">
                <a:blip r:embed="rId5"/>
                <a:stretch>
                  <a:fillRect l="-4" t="-85" b="-89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AS.22_1#31d7821de?vop=1&amp;vop=1&amp;pid=a3ecebe49&amp;color=0,0,0&amp;vtp=1&amp;bbb=1"/>
              <p:cNvSpPr/>
              <p:nvPr/>
            </p:nvSpPr>
            <p:spPr>
              <a:xfrm>
                <a:off x="722376" y="4101852"/>
                <a:ext cx="10753344" cy="124815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由理想气体状态方程有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O_5_AS.22_1#31d7821de?vop=1&amp;vop=1&amp;pid=a3ecebe4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01852"/>
                <a:ext cx="10753344" cy="1248156"/>
              </a:xfrm>
              <a:prstGeom prst="rect">
                <a:avLst/>
              </a:prstGeom>
              <a:blipFill rotWithShape="1">
                <a:blip r:embed="rId6"/>
                <a:stretch>
                  <a:fillRect l="-4" t="-31" b="-37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23_1#159b52a16?htil=5&amp;vop=1&amp;pid=1de8d590c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80587" y="1054296"/>
            <a:ext cx="2551176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23_2#159b52a16?htil=5&amp;vop=1&amp;pid=1de8d590c&amp;color=0,0,0&amp;vtp=1&amp;bt=1&amp;bbb=1&amp;hb=1&amp;hs=1"/>
              <p:cNvSpPr/>
              <p:nvPr/>
            </p:nvSpPr>
            <p:spPr>
              <a:xfrm>
                <a:off x="722376" y="972000"/>
                <a:ext cx="8074152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【模型构建】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[河南许昌部分学校2025高二下联考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]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如图为某同学设计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的光电效应研究装置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为金属板，频率为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的单色光照射到板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生光电效应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间的电场加速后，部分光电子从小孔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进入图中虚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线所示的圆形匀强磁场区域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，圆形匀强磁场半径为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，磁场区域的下方有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一粒子选择及接收装置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在磁场圆心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的正下方，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垂直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，接收板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4_BD.23_2#159b52a16?htil=5&amp;vop=1&amp;pid=1de8d590c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8074152" cy="2227834"/>
              </a:xfrm>
              <a:prstGeom prst="rect">
                <a:avLst/>
              </a:prstGeom>
              <a:blipFill rotWithShape="1">
                <a:blip r:embed="rId2"/>
                <a:stretch>
                  <a:fillRect l="-5" t="-20" r="-1118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23_2#159b52a16?htil=5&amp;vop=1&amp;pid=1de8d590c&amp;color=0,0,0&amp;vtp=1&amp;bt=1&amp;bbb=1&amp;hb=1&amp;hs=1"/>
              <p:cNvSpPr/>
              <p:nvPr/>
            </p:nvSpPr>
            <p:spPr>
              <a:xfrm>
                <a:off x="722376" y="3205803"/>
                <a:ext cx="1075201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垂直.光电子经过电场加速后能从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孔以不同的角度进入磁场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，已知元电荷为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，电子的质量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间的加速电压为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，只有速度方向垂直接收板的光电子才能通过粒子选择器，其他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光电子被粒子选择器吸收并立即导入大地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，通过选择器的光电子最终打在接收板上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，被接收板吸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收并立即导入大地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.重力忽略不计，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不考虑光电子之间的相互作用力，不考虑缓慢变化的磁场产生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的电场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，只考虑纸面内运动的光电子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，普朗克常量为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4_BD.23_2#159b52a16?htil=5&amp;vop=1&amp;pid=1de8d590c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05803"/>
                <a:ext cx="10752014" cy="2227834"/>
              </a:xfrm>
              <a:prstGeom prst="rect">
                <a:avLst/>
              </a:prstGeom>
              <a:blipFill rotWithShape="1">
                <a:blip r:embed="rId3"/>
                <a:stretch>
                  <a:fillRect l="-4" t="-14" r="-981" b="-20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4_1#72154e8fd?vop=1&amp;pid=159b52a16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（1）磁感应强度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时，某光电子从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板离开时的速度为0，求该光电子经过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进入磁场后做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圆周运动的半径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4_1#72154e8fd?vop=1&amp;pid=159b52a1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5_1#72154e8fd?vop=1&amp;vop=1&amp;pid=159b52a16&amp;color=0,0,0&amp;vtp=1&amp;bbb=1"/>
              <p:cNvSpPr/>
              <p:nvPr/>
            </p:nvSpPr>
            <p:spPr>
              <a:xfrm>
                <a:off x="722376" y="1834203"/>
                <a:ext cx="10753344" cy="685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𝑩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</m:den>
                    </m:f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  <m:sSub>
                              <m:sSub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𝟎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𝑼</m:t>
                                </m:r>
                              </m:e>
                              <m:sub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𝒆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25_1#72154e8fd?vop=1&amp;vop=1&amp;pid=159b52a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685800"/>
              </a:xfrm>
              <a:prstGeom prst="rect">
                <a:avLst/>
              </a:prstGeom>
              <a:blipFill rotWithShape="1">
                <a:blip r:embed="rId2"/>
                <a:stretch>
                  <a:fillRect l="-4" t="-47" b="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6_1#72154e8fd?vop=1&amp;vop=1&amp;pid=159b52a16&amp;color=0,0,0&amp;vtp=1&amp;bbb=1"/>
              <p:cNvSpPr/>
              <p:nvPr/>
            </p:nvSpPr>
            <p:spPr>
              <a:xfrm>
                <a:off x="722376" y="2520003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光电子在电场中运动,根据动能定理有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在磁场中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,根据洛伦兹力提供向心力有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𝑒𝑣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𝑒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26_1#72154e8fd?vop=1&amp;vop=1&amp;pid=159b52a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520003"/>
                <a:ext cx="10753344" cy="1828800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7_1#34444a419?vop=1&amp;pid=159b52a16&amp;color=0,0,0&amp;vtp=1&amp;bt=1&amp;bbb=1"/>
              <p:cNvSpPr/>
              <p:nvPr/>
            </p:nvSpPr>
            <p:spPr>
              <a:xfrm>
                <a:off x="722376" y="972000"/>
                <a:ext cx="10753344" cy="39547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（2）光电子从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孔进入时速度与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角度范围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≤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，求粒子接收器上接收到光电子的长度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7_1#34444a419?vop=1&amp;pid=159b52a1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95478"/>
              </a:xfrm>
              <a:prstGeom prst="rect">
                <a:avLst/>
              </a:prstGeom>
              <a:blipFill rotWithShape="1">
                <a:blip r:embed="rId1"/>
                <a:stretch>
                  <a:fillRect l="-4" t="-114" b="-122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8_1#34444a419?vop=1&amp;vop=1&amp;pid=159b52a16&amp;color=0,0,0&amp;vtp=1&amp;bbb=1"/>
              <p:cNvSpPr/>
              <p:nvPr/>
            </p:nvSpPr>
            <p:spPr>
              <a:xfrm>
                <a:off x="722376" y="1425898"/>
                <a:ext cx="10753344" cy="3905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𝑹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28_1#34444a419?vop=1&amp;vop=1&amp;pid=159b52a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25898"/>
                <a:ext cx="10753344" cy="390525"/>
              </a:xfrm>
              <a:prstGeom prst="rect">
                <a:avLst/>
              </a:prstGeom>
              <a:blipFill rotWithShape="1">
                <a:blip r:embed="rId2"/>
                <a:stretch>
                  <a:fillRect l="-4" t="-83" b="-137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AS.29_1#34444a419?htil=6&amp;vop=1&amp;vop=1&amp;pid=159b52a16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06256" y="1811089"/>
            <a:ext cx="2237920" cy="178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S.29_2#34444a419?htil=6&amp;vop=1&amp;vop=1&amp;pid=159b52a16&amp;color=0,0,0&amp;vtp=1&amp;bbb=1&amp;hb=1&amp;hs=1"/>
              <p:cNvSpPr/>
              <p:nvPr/>
            </p:nvSpPr>
            <p:spPr>
              <a:xfrm>
                <a:off x="722376" y="1816550"/>
                <a:ext cx="8074152" cy="17611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光电子以不同的角度进入磁场,其轨迹如图所示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,由于光电子进入磁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场的速度与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组成的角度范围为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≤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≤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,当光电子在磁场中运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动的轨迹半径与圆形磁场的半径相等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,粒子射出磁场时的速度方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向垂直接收板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,粒子接收器可接收到光电子，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O_5_AS.29_2#34444a419?htil=6&amp;vop=1&amp;vop=1&amp;pid=159b52a16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16550"/>
                <a:ext cx="8074152" cy="1761109"/>
              </a:xfrm>
              <a:prstGeom prst="rect">
                <a:avLst/>
              </a:prstGeom>
              <a:blipFill rotWithShape="1">
                <a:blip r:embed="rId4"/>
                <a:stretch>
                  <a:fillRect l="-5" t="-26" r="6" b="-23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S.29_3#34444a419?htil=6&amp;vop=1&amp;vop=1&amp;pid=159b52a16&amp;color=0,0,0&amp;vtp=1&amp;bbb=1&amp;hb=1&amp;hs=1"/>
              <p:cNvSpPr/>
              <p:nvPr/>
            </p:nvSpPr>
            <p:spPr>
              <a:xfrm>
                <a:off x="719993" y="3624268"/>
                <a:ext cx="10752014" cy="39547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由几何关系可得,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偏上进入磁场的光电子打在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点右侧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,根据几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5_AS.29_3#34444a419?htil=6&amp;vop=1&amp;vop=1&amp;pid=159b52a16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3" y="3624268"/>
                <a:ext cx="10752014" cy="395478"/>
              </a:xfrm>
              <a:prstGeom prst="rect">
                <a:avLst/>
              </a:prstGeom>
              <a:blipFill rotWithShape="1">
                <a:blip r:embed="rId5"/>
                <a:stretch>
                  <a:fillRect l="-5" t="-82" r="1" b="-123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AS.29_3#34444a419?htil=6&amp;vop=1&amp;vop=1&amp;pid=159b52a16&amp;color=0,0,0&amp;vtp=1&amp;bbb=1&amp;hb=1&amp;hs=1"/>
              <p:cNvSpPr/>
              <p:nvPr/>
            </p:nvSpPr>
            <p:spPr>
              <a:xfrm>
                <a:off x="719993" y="4027620"/>
                <a:ext cx="10752014" cy="17611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何关系有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偏下进入磁场的光电子打在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点左侧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处,有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粒子接收器上接收到光电子的长度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7" name="QO_5_AS.29_3#34444a419?htil=6&amp;vop=1&amp;vop=1&amp;pid=159b52a16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3" y="4027620"/>
                <a:ext cx="10752014" cy="1761109"/>
              </a:xfrm>
              <a:prstGeom prst="rect">
                <a:avLst/>
              </a:prstGeom>
              <a:blipFill rotWithShape="1">
                <a:blip r:embed="rId6"/>
                <a:stretch>
                  <a:fillRect l="-5" t="-26" r="1" b="-23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6" grpId="0" animBg="1" build="p"/>
      <p:bldP spid="7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0_1#fabdfafa4?vop=1&amp;pid=159b52a16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（3）磁感应强度由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缓慢增大到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时，接收器上恰好不能再接收到光电子，求金属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的逸出功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30_1#fabdfafa4?vop=1&amp;pid=159b52a1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1_1#fabdfafa4?vop=1&amp;vop=1&amp;pid=159b52a16&amp;color=0,0,0&amp;vtp=1&amp;bbb=1"/>
              <p:cNvSpPr/>
              <p:nvPr/>
            </p:nvSpPr>
            <p:spPr>
              <a:xfrm>
                <a:off x="722376" y="1834203"/>
                <a:ext cx="10753344" cy="59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𝒉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𝝂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𝒆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𝑼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𝒆</m:t>
                            </m:r>
                          </m:e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p>
                        </m:sSup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𝑩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𝑹</m:t>
                            </m:r>
                          </m:e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31_1#fabdfafa4?vop=1&amp;vop=1&amp;pid=159b52a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59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54" b="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32_1#fabdfafa4?vop=1&amp;vop=1&amp;pid=159b52a16&amp;color=0,0,0&amp;vtp=1&amp;bbb=1&amp;hb=1"/>
              <p:cNvSpPr/>
              <p:nvPr/>
            </p:nvSpPr>
            <p:spPr>
              <a:xfrm>
                <a:off x="722376" y="2431103"/>
                <a:ext cx="10753344" cy="2743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当磁感应强度最大时,对应光电子最大的入射速度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，由洛伦兹力提供向心力有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max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max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板处发生光电效应逸出光电子的最大初动能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经过电场加速后的最大动能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max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32_1#fabdfafa4?vop=1&amp;vop=1&amp;pid=159b52a1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431103"/>
                <a:ext cx="10753344" cy="2743200"/>
              </a:xfrm>
              <a:prstGeom prst="rect">
                <a:avLst/>
              </a:prstGeom>
              <a:blipFill rotWithShape="1">
                <a:blip r:embed="rId3"/>
                <a:stretch>
                  <a:fillRect l="-4" t="-12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1de8d590c.fixed?pid=05731d65e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1de8d590c.fixed?pid=05731d65e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题型专练1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新定义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新情境专练</a:t>
            </a:r>
            <a:endParaRPr lang="en-US" altLang="zh-CN" sz="4400" dirty="0"/>
          </a:p>
        </p:txBody>
      </p:sp>
      <p:pic>
        <p:nvPicPr>
          <p:cNvPr id="4" name="C_3#1de8d590c.fixed?pid=05731d65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1de8d590c.fixed?pid=05731d65e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刷素养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02e57dc79?vop=1&amp;pid=1de8d590c&amp;color=0,0,0&amp;vtp=1&amp;bt=1&amp;bbb=1&amp;hb=1"/>
              <p:cNvSpPr/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【科学推理】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[河北石家庄二中2024高二下检测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]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智能手机的摄像头光圈尺寸和曝光时间会影响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照片的成像质量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.某智能手机的摄像头光圈的面积为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，标准曝光时间为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，暗室中有一个黄色的点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，发光功率为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，现用该手机在距离点光源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处正对光源拍照.已知黄光的波长为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，普朗克常量为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，不考虑空气对光子的吸收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，则单次拍照进入手机摄像头快门的光子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个数为(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_1#02e57dc79?vop=1&amp;pid=1de8d590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175" b="-20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02e57dc79.bracket?vop=1&amp;pid=1de8d590c&amp;color=0,0,0&amp;vpa=1&amp;vtp=1"/>
          <p:cNvSpPr/>
          <p:nvPr/>
        </p:nvSpPr>
        <p:spPr>
          <a:xfrm>
            <a:off x="1684401" y="27817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02e57dc79.choices?vop=1&amp;pid=1de8d590c&amp;color=0,0,0&amp;vtp=1&amp;bbb=1"/>
              <p:cNvSpPr/>
              <p:nvPr/>
            </p:nvSpPr>
            <p:spPr>
              <a:xfrm>
                <a:off x="722376" y="3196277"/>
                <a:ext cx="10753344" cy="60731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200"/>
                  </a:lnSpc>
                  <a:tabLst>
                    <a:tab pos="2754630" algn="l"/>
                    <a:tab pos="5483860" algn="l"/>
                    <a:tab pos="821309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𝑃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𝑆𝑡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𝑃𝑐𝑆𝑡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𝑃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𝑆𝑡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𝑃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𝑆𝑡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1_2#02e57dc79.choices?vop=1&amp;pid=1de8d590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96277"/>
                <a:ext cx="10753344" cy="607314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86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02e57dc79?vop=1&amp;vop=1&amp;pid=1de8d590c&amp;color=0,0,0&amp;vtp=1&amp;bt=1&amp;bbb=1&amp;hb=1"/>
              <p:cNvSpPr/>
              <p:nvPr/>
            </p:nvSpPr>
            <p:spPr>
              <a:xfrm>
                <a:off x="722376" y="969264"/>
                <a:ext cx="10753344" cy="152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光的频率与波长的关系为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,一个光子的能量为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,该光源在曝光时间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内发出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的光能为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,设在曝光时间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内进入手机摄像头的光能为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,则曝光时间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内穿过该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摄像头的光子数为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𝑃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𝑆𝑡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_1#02e57dc79?vop=1&amp;vop=1&amp;pid=1de8d590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524000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218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391832101?vop=1&amp;pid=1de8d590c&amp;color=0,0,0&amp;vtp=1&amp;bt=1&amp;bbb=1&amp;hb=1"/>
          <p:cNvSpPr/>
          <p:nvPr/>
        </p:nvSpPr>
        <p:spPr>
          <a:xfrm>
            <a:off x="722376" y="972000"/>
            <a:ext cx="10753344" cy="167182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【模型构建】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[广东韶关2025高二下期末]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图甲为一款“喷水茶宠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”，由导热性良好的陶瓷烧制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而成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，其内部的结构简化为图乙所示，使茶宠喷水的操作分为2步.步骤Ⅰ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：先用热水浇淋茶宠排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出部分气体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，再迅速将其浸泡入水中，使水进入空腔并将腔内空气封闭，如图丙所示；步骤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Ⅱ：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待茶宠温度下降后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，再次用热水浇淋茶宠，空腔内的水通过细通道喷出.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_1#391832101.bracket?vop=1&amp;pid=1de8d590c&amp;color=0,0,0&amp;vpa=2&amp;vtp=1"/>
          <p:cNvSpPr/>
          <p:nvPr/>
        </p:nvSpPr>
        <p:spPr>
          <a:xfrm>
            <a:off x="10890314" y="2261685"/>
            <a:ext cx="374650" cy="3799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4_BD.4_3#391832101?iti=1&amp;htil=1&amp;vop=1&amp;pid=1de8d590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74520" y="2770828"/>
            <a:ext cx="1271016" cy="127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4_4#391832101?iti=2&amp;htil=1&amp;vop=1&amp;pid=1de8d590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93208" y="2798260"/>
            <a:ext cx="2002536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4_BD.4_5#391832101?iti=3&amp;htil=1&amp;vop=1&amp;pid=1de8d590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14232" y="3054292"/>
            <a:ext cx="1929384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4_BD.4_6#391832101?iti=1&amp;htil=1&amp;vop=1&amp;pid=1de8d590c&amp;color=0,0,0&amp;vtp=1"/>
          <p:cNvSpPr/>
          <p:nvPr/>
        </p:nvSpPr>
        <p:spPr>
          <a:xfrm>
            <a:off x="2354453" y="4168844"/>
            <a:ext cx="311150" cy="38569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4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8" name="QC_4_BD.4_7#391832101?iti=2&amp;htil=1&amp;vop=1&amp;pid=1de8d590c&amp;color=0,0,0&amp;vtp=1"/>
          <p:cNvSpPr/>
          <p:nvPr/>
        </p:nvSpPr>
        <p:spPr>
          <a:xfrm>
            <a:off x="5938901" y="4168844"/>
            <a:ext cx="311150" cy="38569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4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9" name="QC_4_BD.4_8#391832101?iti=3&amp;htil=1&amp;vop=1&amp;pid=1de8d590c&amp;color=0,0,0&amp;vtp=1"/>
          <p:cNvSpPr/>
          <p:nvPr/>
        </p:nvSpPr>
        <p:spPr>
          <a:xfrm>
            <a:off x="9523349" y="4159700"/>
            <a:ext cx="311150" cy="38569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4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</a:t>
            </a:r>
            <a:endParaRPr lang="en-US" altLang="zh-CN" sz="2000" dirty="0"/>
          </a:p>
        </p:txBody>
      </p:sp>
      <p:sp>
        <p:nvSpPr>
          <p:cNvPr id="10" name="QC_4_BD.4_9#391832101.choices?vop=1&amp;pid=1de8d590c&amp;color=0,0,0&amp;vtp=1&amp;bbb=1"/>
          <p:cNvSpPr/>
          <p:nvPr/>
        </p:nvSpPr>
        <p:spPr>
          <a:xfrm>
            <a:off x="722376" y="4602549"/>
            <a:ext cx="10753344" cy="16753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A.步骤Ⅰ用热水浇淋茶宠时，腔内气体分子的平均动能增大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.步骤Ⅰ用热水浇淋茶宠时，腔内每个气体分子的速率均增大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.步骤Ⅱ用热水浇淋茶宠过程，腔内密封气体压强不变</a:t>
            </a:r>
            <a:endParaRPr lang="en-US" altLang="zh-CN" sz="2000" dirty="0"/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.步骤Ⅱ茶宠喷水过程中，腔内密封气体吸收的热量等于气体内能增加量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_1#391832101?vop=1&amp;vop=1&amp;pid=1de8d590c&amp;color=0,0,0&amp;vtp=1&amp;bt=1&amp;bbb=1&amp;hb=1"/>
              <p:cNvSpPr/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步骤Ⅰ用热水浇淋茶宠时,腔内气体温度升高,分子的平均速率增大，平均动能增大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,但不是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每个气体分子的速率均增大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,故A正确,B错误；步骤Ⅱ用热水浇淋茶宠过程,腔内气体温度升高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体积不变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,根据查理定律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可知,腔内密封气体压强增大,故C错误；步骤Ⅱ茶宠喷水过程中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,腔内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气体体积增大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,外界对气体做负功,根据热力学第一定律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,腔内密封气体吸收的热量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大于气体内能增加量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6_1#391832101?vop=1&amp;vop=1&amp;pid=1de8d590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087" b="-19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cec72e71b?vop=1&amp;pid=1de8d590c&amp;color=0,0,0&amp;vtp=1&amp;bt=1&amp;bbb=1&amp;hb=1"/>
              <p:cNvSpPr/>
              <p:nvPr/>
            </p:nvSpPr>
            <p:spPr>
              <a:xfrm>
                <a:off x="722376" y="972000"/>
                <a:ext cx="10753344" cy="2697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【科学推理】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[重庆南开中学2025高二下期末]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，上表面水平光洁的物块静止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于水平地面上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，其上轻放一导热良好的薄半球形皮碗；初始时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，碗内理想气体与物块的接触面积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，压强为大气压强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.先用力从碗顶缓慢竖直向下挤压皮碗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，松手后当皮碗与物块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间再次恢复气密性时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，碗内气体体积变为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，压强变为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，再用力从碗顶缓慢竖直向上提皮碗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向上提的过程中无外界气体进入碗中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，碗与物块即将分离时已恢复原状，环境温度不变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.则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7_1#cec72e71b?vop=1&amp;pid=1de8d590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353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1175" b="-16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8_1#cec72e71b.bracket?vop=1&amp;pid=1de8d590c&amp;color=0,0,0&amp;vpa=3&amp;vtp=1&amp;bbb=1"/>
          <p:cNvSpPr/>
          <p:nvPr/>
        </p:nvSpPr>
        <p:spPr>
          <a:xfrm>
            <a:off x="909701" y="3264350"/>
            <a:ext cx="528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</a:t>
            </a:r>
            <a:endParaRPr lang="en-US" altLang="zh-CN" sz="2000" dirty="0"/>
          </a:p>
        </p:txBody>
      </p:sp>
      <p:pic>
        <p:nvPicPr>
          <p:cNvPr id="4" name="QC_4_BD.7_2#cec72e71b?htil=2&amp;vop=1&amp;pid=1de8d590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5504" y="3804227"/>
            <a:ext cx="199339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7_3#cec72e71b.choices?htil=2&amp;vop=1&amp;pid=1de8d590c&amp;color=0,0,0&amp;vtp=1&amp;bbb=1"/>
              <p:cNvSpPr/>
              <p:nvPr/>
            </p:nvSpPr>
            <p:spPr>
              <a:xfrm>
                <a:off x="722376" y="3677227"/>
                <a:ext cx="8631936" cy="1879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A.挤出的气体与最初皮碗中气体质量之比为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.挤出的气体与最初皮碗中气体质量之比为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.皮碗能提起物块的最大重力为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17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.皮碗能提起物块的最大重力为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7_3#cec72e71b.choices?htil=2&amp;vop=1&amp;pid=1de8d590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77227"/>
                <a:ext cx="8631936" cy="1879600"/>
              </a:xfrm>
              <a:prstGeom prst="rect">
                <a:avLst/>
              </a:prstGeom>
              <a:blipFill rotWithShape="1">
                <a:blip r:embed="rId3"/>
                <a:stretch>
                  <a:fillRect l="-4" t="-31" r="1" b="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9_1#cec72e71b?vop=1&amp;vop=1&amp;pid=1de8d590c&amp;color=0,0,0&amp;vtp=1&amp;bt=1&amp;bbb=1&amp;hb=1"/>
              <p:cNvSpPr/>
              <p:nvPr/>
            </p:nvSpPr>
            <p:spPr>
              <a:xfrm>
                <a:off x="722376" y="972000"/>
                <a:ext cx="10753344" cy="269005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对初始时碗内理想气体,由玻意耳定律得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,则挤出气体的体积为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17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,解得挤出的气体与最初皮碗中气体质量之比为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,故A错误,B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向上提皮碗的过程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,由玻意耳定律得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,设碗与物块即将分离时,物块恰好离开地面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,此时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皮碗能提起的物块重力最大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，分析物块受力,可得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𝐺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𝐺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17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,即皮碗能提起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物块的最大重力为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17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9_1#cec72e71b?vop=1&amp;vop=1&amp;pid=1de8d590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0051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136" b="-1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0_1#fd37c3b5a?vop=1&amp;pid=1de8d590c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【科学推理】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[中国科学技术大学2023强基计划]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如图所示，一个频率为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的光子射入半径为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折射率为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的玻璃球，入射线与水平直径相距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试求光子从入射到出射过程中，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玻璃球对光子的平均作用力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.（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为真空折射率）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10_1#fd37c3b5a?vop=1&amp;pid=1de8d590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2740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0_2#fd37c3b5a?vop=1&amp;pid=1de8d590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02352" y="2418403"/>
            <a:ext cx="1984248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11_1#fd37c3b5a?vop=1&amp;vop=1&amp;pid=1de8d590c&amp;color=0,0,0&amp;vtp=1&amp;bbb=1"/>
              <p:cNvSpPr/>
              <p:nvPr/>
            </p:nvSpPr>
            <p:spPr>
              <a:xfrm>
                <a:off x="722376" y="3510603"/>
                <a:ext cx="10753344" cy="863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8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𝒉𝑳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𝜸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𝒏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𝑹</m:t>
                            </m:r>
                          </m:e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𝑹</m:t>
                                </m:r>
                              </m:e>
                              <m:sup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𝑳</m:t>
                                </m:r>
                              </m:e>
                              <m:sup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𝟐</m:t>
                                </m:r>
                              </m:sup>
                            </m:sSup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𝒏</m:t>
                                </m:r>
                              </m:e>
                              <m:sup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𝟐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𝑹</m:t>
                                </m:r>
                              </m:e>
                              <m:sup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𝟎</m:t>
                                </m:r>
                              </m:sub>
                              <m:sup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𝟐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𝑳</m:t>
                                </m:r>
                              </m:e>
                              <m:sup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𝟐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4_AN.11_1#fd37c3b5a?vop=1&amp;vop=1&amp;pid=1de8d590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510603"/>
                <a:ext cx="10753344" cy="863600"/>
              </a:xfrm>
              <a:prstGeom prst="rect">
                <a:avLst/>
              </a:prstGeom>
              <a:blipFill rotWithShape="1">
                <a:blip r:embed="rId3"/>
                <a:stretch>
                  <a:fillRect l="-4" t="-37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4776</Words>
  <Application>WPS 演示</Application>
  <PresentationFormat>宽屏</PresentationFormat>
  <Paragraphs>166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刘慧洲</cp:lastModifiedBy>
  <cp:revision>4</cp:revision>
  <dcterms:created xsi:type="dcterms:W3CDTF">2025-10-23T04:58:00Z</dcterms:created>
  <dcterms:modified xsi:type="dcterms:W3CDTF">2025-10-28T00:28:35Z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7A7AABD7006540EBA13F9BC28A4E9C35_12</vt:lpwstr>
  </property>
  <property fmtid="{D5CDD505-2E9C-101B-9397-08002B2CF9AE}" pid="3" name="KSOProductBuildVer">
    <vt:lpwstr>2052-12.1.0.23125</vt:lpwstr>
  </property>
</Properties>
</file>